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82" r:id="rId2"/>
    <p:sldId id="283" r:id="rId3"/>
    <p:sldId id="284" r:id="rId4"/>
    <p:sldId id="285" r:id="rId5"/>
    <p:sldId id="279" r:id="rId6"/>
    <p:sldId id="281" r:id="rId7"/>
    <p:sldId id="280" r:id="rId8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3" autoAdjust="0"/>
    <p:restoredTop sz="93047" autoAdjust="0"/>
  </p:normalViewPr>
  <p:slideViewPr>
    <p:cSldViewPr snapToGrid="0" snapToObjects="1">
      <p:cViewPr varScale="1">
        <p:scale>
          <a:sx n="109" d="100"/>
          <a:sy n="109" d="100"/>
        </p:scale>
        <p:origin x="132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A55788-183D-8743-BEA8-E61412395F74}" type="datetimeFigureOut">
              <a:rPr lang="es-ES" smtClean="0"/>
              <a:t>18/1/21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60371-68DE-1B48-91FD-D0E16DEC0DC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2875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F3D2090-0D01-484F-A48D-0D23B52A2ADE}" type="slidenum">
              <a:rPr lang="en-GB"/>
              <a:pPr/>
              <a:t>1</a:t>
            </a:fld>
            <a:endParaRPr lang="en-GB"/>
          </a:p>
        </p:txBody>
      </p:sp>
      <p:sp>
        <p:nvSpPr>
          <p:cNvPr id="215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480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2C6F9E-9E6D-4564-AD0E-C104FC9461E2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 dirty="0" err="1"/>
              <a:t>Hablar</a:t>
            </a:r>
            <a:r>
              <a:rPr lang="en-GB" dirty="0"/>
              <a:t> un </a:t>
            </a:r>
            <a:r>
              <a:rPr lang="en-GB" dirty="0" err="1"/>
              <a:t>poco</a:t>
            </a:r>
            <a:r>
              <a:rPr lang="en-GB" dirty="0"/>
              <a:t> del </a:t>
            </a:r>
            <a:r>
              <a:rPr lang="en-GB" dirty="0" err="1"/>
              <a:t>contexto</a:t>
            </a:r>
            <a:r>
              <a:rPr lang="en-GB" dirty="0"/>
              <a:t> de Sierra Nevada, </a:t>
            </a:r>
            <a:r>
              <a:rPr lang="en-GB" dirty="0" err="1"/>
              <a:t>tipos</a:t>
            </a:r>
            <a:r>
              <a:rPr lang="en-GB" dirty="0"/>
              <a:t> de </a:t>
            </a:r>
            <a:r>
              <a:rPr lang="en-GB" dirty="0" err="1"/>
              <a:t>vegetación</a:t>
            </a:r>
            <a:r>
              <a:rPr lang="en-GB" dirty="0"/>
              <a:t>, </a:t>
            </a:r>
            <a:r>
              <a:rPr lang="en-GB" dirty="0" err="1"/>
              <a:t>tamaño</a:t>
            </a:r>
            <a:r>
              <a:rPr lang="en-GB" dirty="0"/>
              <a:t>… </a:t>
            </a:r>
          </a:p>
          <a:p>
            <a:pPr eaLnBrk="1" hangingPunct="1"/>
            <a:r>
              <a:rPr lang="en-GB" dirty="0" err="1"/>
              <a:t>Qué</a:t>
            </a:r>
            <a:r>
              <a:rPr lang="en-GB" dirty="0"/>
              <a:t> </a:t>
            </a:r>
            <a:r>
              <a:rPr lang="en-GB" dirty="0" err="1"/>
              <a:t>es</a:t>
            </a:r>
            <a:r>
              <a:rPr lang="en-GB" dirty="0"/>
              <a:t> y </a:t>
            </a:r>
            <a:r>
              <a:rPr lang="en-GB" dirty="0" err="1"/>
              <a:t>para</a:t>
            </a:r>
            <a:r>
              <a:rPr lang="en-GB" dirty="0"/>
              <a:t> </a:t>
            </a:r>
            <a:r>
              <a:rPr lang="en-GB" dirty="0" err="1"/>
              <a:t>qué</a:t>
            </a:r>
            <a:r>
              <a:rPr lang="en-GB" dirty="0"/>
              <a:t> </a:t>
            </a:r>
            <a:r>
              <a:rPr lang="en-GB" dirty="0" err="1"/>
              <a:t>sirve</a:t>
            </a:r>
            <a:r>
              <a:rPr lang="en-GB" dirty="0"/>
              <a:t> SINFONEVADA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Trabajo previo de estratificación</a:t>
            </a:r>
          </a:p>
          <a:p>
            <a:r>
              <a:rPr lang="es-ES" dirty="0"/>
              <a:t>La malla se diseño dependiendo del interés en</a:t>
            </a:r>
            <a:r>
              <a:rPr lang="es-ES" baseline="0" dirty="0"/>
              <a:t> la vegetación (ej. pinares relictos) reflejando una</a:t>
            </a:r>
            <a:r>
              <a:rPr lang="es-ES" dirty="0"/>
              <a:t> intensidad de muestreo de una parcela por cada 6, 25 o 100 Ha, </a:t>
            </a:r>
          </a:p>
          <a:p>
            <a:r>
              <a:rPr lang="es-ES" dirty="0"/>
              <a:t>Principalmente se tuvieron en cuenta los pisos</a:t>
            </a:r>
            <a:r>
              <a:rPr lang="es-ES" baseline="0" dirty="0"/>
              <a:t> y vegetación. Suelo debido a ser demasiado grosero a no ser tan importante dependiendo de la vegetación en algunos casos no se tuvo en cuenta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F7090-CE52-48F5-9679-7DCD748E6A22}" type="slidenum">
              <a:rPr lang="es-ES" smtClean="0"/>
              <a:pPr/>
              <a:t>3</a:t>
            </a:fld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DELIMITACIÓN:</a:t>
            </a:r>
            <a:r>
              <a:rPr lang="es-ES" baseline="0" dirty="0"/>
              <a:t> </a:t>
            </a:r>
            <a:r>
              <a:rPr lang="es-ES" dirty="0"/>
              <a:t>número de árboles comprendido entre 20 y 30, tamaño </a:t>
            </a:r>
            <a:r>
              <a:rPr lang="es-ES" dirty="0" err="1"/>
              <a:t>muestral</a:t>
            </a:r>
            <a:r>
              <a:rPr lang="es-ES" dirty="0"/>
              <a:t> para el que se obtienen los menores porcentajes de error (</a:t>
            </a:r>
            <a:r>
              <a:rPr lang="es-ES" dirty="0" err="1"/>
              <a:t>Pardé</a:t>
            </a:r>
            <a:r>
              <a:rPr lang="es-ES" dirty="0"/>
              <a:t>, 1994). Para una mayor comodidad en los cálculos se utilizarán preferentemente las bandas 1, 2 y 4.</a:t>
            </a:r>
          </a:p>
          <a:p>
            <a:r>
              <a:rPr lang="es-ES" dirty="0"/>
              <a:t>ARBOLES TIPO: un número mínimo de 10, e incluirán al menos 5 ejemplares de cada una de las especies arbóreas que constituyan la masa forestal.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F7090-CE52-48F5-9679-7DCD748E6A22}" type="slidenum">
              <a:rPr lang="es-ES" smtClean="0"/>
              <a:pPr/>
              <a:t>5</a:t>
            </a:fld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la parcela de 5 m. de radio se cuentan y anotan el número de pies menores de cada especie (</a:t>
            </a:r>
            <a:r>
              <a:rPr lang="es-E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diam</a:t>
            </a:r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2,5-7,5 cm), junto con su altura y diámetro normal medios, y la regeneración existente (&lt;2.5 cm). </a:t>
            </a:r>
          </a:p>
          <a:p>
            <a:r>
              <a:rPr lang="es-E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la parcela de 10 m de radio se inventarían las especies herbáceas y arbustivas, anotándose también la fracción de cabida cubierta y la altura media de estas últimas. 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F7090-CE52-48F5-9679-7DCD748E6A22}" type="slidenum">
              <a:rPr lang="es-ES" smtClean="0"/>
              <a:pPr/>
              <a:t>6</a:t>
            </a:fld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Ocupación: se refiere a</a:t>
            </a:r>
            <a:r>
              <a:rPr lang="es-ES" baseline="0" dirty="0"/>
              <a:t> la proporción de la masa de una especie en relación al resto. </a:t>
            </a:r>
          </a:p>
          <a:p>
            <a:r>
              <a:rPr lang="es-ES" baseline="0" dirty="0" err="1"/>
              <a:t>Fcc</a:t>
            </a:r>
            <a:r>
              <a:rPr lang="es-ES" baseline="0" dirty="0"/>
              <a:t>: </a:t>
            </a:r>
            <a:r>
              <a:rPr lang="es-ES" baseline="0" dirty="0" err="1"/>
              <a:t>arboreo</a:t>
            </a:r>
            <a:r>
              <a:rPr lang="es-ES" baseline="0" dirty="0"/>
              <a:t>, </a:t>
            </a:r>
            <a:r>
              <a:rPr lang="es-ES" baseline="0" dirty="0" err="1"/>
              <a:t>herbaceo</a:t>
            </a:r>
            <a:r>
              <a:rPr lang="es-ES" baseline="0" dirty="0"/>
              <a:t> y matorral</a:t>
            </a:r>
          </a:p>
          <a:p>
            <a:r>
              <a:rPr lang="es-ES" dirty="0"/>
              <a:t>Distribución: organización espacial – uniforme</a:t>
            </a:r>
            <a:r>
              <a:rPr lang="es-ES" baseline="0" dirty="0"/>
              <a:t>, diseminada, diseminada en bosquetes</a:t>
            </a:r>
          </a:p>
          <a:p>
            <a:r>
              <a:rPr lang="es-ES" baseline="0" dirty="0"/>
              <a:t>Composición específica: homogénea, heterogénea…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F7090-CE52-48F5-9679-7DCD748E6A22}" type="slidenum">
              <a:rPr lang="es-ES" smtClean="0"/>
              <a:pPr/>
              <a:t>7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EB8F78-C709-F24F-8778-C9470A905A25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673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01ABE1-9A96-5B46-8C0B-81E5CF1A2A57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249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77108C-61AB-6F4E-B704-43CADFAB2E92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52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889DD1-2B90-544B-8D41-DB08B59C4E1A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55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70D1F4-3877-1742-AA8D-D8FB665DEA85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013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49DA95-3416-DB4F-A6A2-F37CCC73F6A7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401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FC559A-97AE-3B4D-A777-091510999156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40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A26A13-8D1A-6F41-BBC3-A680DD28AF6F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65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1C85B3-5758-7643-83D1-F1081B58DE6C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679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538FAA-3B35-4141-804C-A7B164B2FC13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23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5C20E8-DECB-0541-A318-7DD95A7A268C}" type="slidenum">
              <a:rPr lang="es-ES">
                <a:solidFill>
                  <a:srgbClr val="000000"/>
                </a:solidFill>
              </a:rPr>
              <a:pPr/>
              <a:t>‹#›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05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ea typeface="+mn-ea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ea typeface="+mn-ea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s-ES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1DEFAA4-FE8E-884B-9469-6F08BCB84E33}" type="slidenum">
              <a:rPr lang="es-ES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78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alfresco.iecolab.es:8080/alfresco/d/d/workspace/SpacesStore/f6809749-0d97-4774-961d-5d1abbe146aa/natura/05/mapas/exposicion.gif" TargetMode="External"/><Relationship Id="rId3" Type="http://schemas.openxmlformats.org/officeDocument/2006/relationships/image" Target="../media/image6.gif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lfresco.iecolab.es:8080/alfresco/d/d/workspace/SpacesStore/f6809749-0d97-4774-961d-5d1abbe146aa/natura/05/mapas/suelo.gif" TargetMode="External"/><Relationship Id="rId5" Type="http://schemas.openxmlformats.org/officeDocument/2006/relationships/image" Target="../media/image7.gif"/><Relationship Id="rId4" Type="http://schemas.openxmlformats.org/officeDocument/2006/relationships/hyperlink" Target="http://alfresco.iecolab.es:8080/alfresco/d/d/workspace/SpacesStore/f6809749-0d97-4774-961d-5d1abbe146aa/natura/05/mapas/vegetacion.gif" TargetMode="External"/><Relationship Id="rId9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590550" y="468313"/>
            <a:ext cx="8062913" cy="1880567"/>
          </a:xfrm>
          <a:prstGeom prst="rect">
            <a:avLst/>
          </a:prstGeom>
          <a:solidFill>
            <a:srgbClr val="5C8526"/>
          </a:solidFill>
          <a:ln w="9525">
            <a:noFill/>
            <a:round/>
            <a:headEnd/>
            <a:tailEnd/>
          </a:ln>
          <a:effectLst/>
        </p:spPr>
        <p:txBody>
          <a:bodyPr anchor="b" anchorCtr="1"/>
          <a:lstStyle/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2" charset="0"/>
              </a:rPr>
              <a:t>Los inventarios forestales: un valioso recurso en investigación </a:t>
            </a:r>
            <a:br>
              <a:rPr lang="en-GB" sz="2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2" charset="0"/>
              </a:rPr>
            </a:br>
            <a:endParaRPr lang="en-GB" sz="2400" b="1" i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itchFamily="32" charset="0"/>
            </a:endParaRP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63563" y="3078163"/>
            <a:ext cx="8316912" cy="6429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ts val="500"/>
              </a:spcBef>
              <a:buClrTx/>
              <a:buSzPct val="8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sz="2000" dirty="0">
                <a:solidFill>
                  <a:srgbClr val="5C8526"/>
                </a:solidFill>
                <a:latin typeface="Verdana" pitchFamily="32" charset="0"/>
              </a:rPr>
              <a:t>Pablo </a:t>
            </a:r>
            <a:r>
              <a:rPr lang="en-GB" sz="2000" dirty="0" err="1">
                <a:solidFill>
                  <a:srgbClr val="5C8526"/>
                </a:solidFill>
                <a:latin typeface="Verdana" pitchFamily="32" charset="0"/>
              </a:rPr>
              <a:t>González</a:t>
            </a:r>
            <a:r>
              <a:rPr lang="en-GB" sz="2000" dirty="0">
                <a:solidFill>
                  <a:srgbClr val="5C8526"/>
                </a:solidFill>
                <a:latin typeface="Verdana" pitchFamily="32" charset="0"/>
              </a:rPr>
              <a:t> Moreno</a:t>
            </a:r>
            <a:r>
              <a:rPr lang="en-GB" sz="20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en-GB" sz="2000" u="sng" dirty="0">
                <a:solidFill>
                  <a:srgbClr val="5C8526"/>
                </a:solidFill>
              </a:rPr>
              <a:t>pgonzalez@ebd.csic.es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5301208"/>
            <a:ext cx="2437333" cy="34524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5013176"/>
            <a:ext cx="1717675" cy="793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1907704" y="3933056"/>
            <a:ext cx="2986087" cy="6731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50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 dirty="0">
                <a:solidFill>
                  <a:srgbClr val="5C8526"/>
                </a:solidFill>
                <a:latin typeface="Verdana" pitchFamily="32" charset="0"/>
              </a:rPr>
              <a:t>J.L. </a:t>
            </a:r>
            <a:r>
              <a:rPr lang="en-GB" sz="2000" dirty="0" err="1">
                <a:solidFill>
                  <a:srgbClr val="5C8526"/>
                </a:solidFill>
                <a:latin typeface="Verdana" pitchFamily="32" charset="0"/>
              </a:rPr>
              <a:t>Quero</a:t>
            </a:r>
            <a:endParaRPr lang="en-GB" sz="2000" dirty="0">
              <a:solidFill>
                <a:srgbClr val="5C8526"/>
              </a:solidFill>
              <a:latin typeface="Verdana" pitchFamily="32" charset="0"/>
            </a:endParaRPr>
          </a:p>
          <a:p>
            <a:pPr algn="ctr">
              <a:spcBef>
                <a:spcPts val="50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 dirty="0">
                <a:solidFill>
                  <a:srgbClr val="5C8526"/>
                </a:solidFill>
                <a:latin typeface="Verdana" pitchFamily="32" charset="0"/>
              </a:rPr>
              <a:t>L. </a:t>
            </a:r>
            <a:r>
              <a:rPr lang="en-GB" sz="2000" dirty="0" err="1">
                <a:solidFill>
                  <a:srgbClr val="5C8526"/>
                </a:solidFill>
                <a:latin typeface="Verdana" pitchFamily="32" charset="0"/>
              </a:rPr>
              <a:t>Poorter</a:t>
            </a:r>
            <a:endParaRPr lang="en-GB" sz="2000" dirty="0">
              <a:solidFill>
                <a:srgbClr val="5C8526"/>
              </a:solidFill>
              <a:latin typeface="Verdana" pitchFamily="32" charset="0"/>
            </a:endParaRP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5004048" y="3933056"/>
            <a:ext cx="2986087" cy="6731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spcBef>
                <a:spcPts val="50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 dirty="0">
                <a:solidFill>
                  <a:srgbClr val="5C8526"/>
                </a:solidFill>
                <a:latin typeface="Verdana" pitchFamily="32" charset="0"/>
              </a:rPr>
              <a:t>F.J. </a:t>
            </a:r>
            <a:r>
              <a:rPr lang="en-GB" sz="2000" dirty="0" err="1">
                <a:solidFill>
                  <a:srgbClr val="5C8526"/>
                </a:solidFill>
                <a:latin typeface="Verdana" pitchFamily="32" charset="0"/>
              </a:rPr>
              <a:t>Bonet</a:t>
            </a:r>
            <a:r>
              <a:rPr lang="en-GB" sz="2000" dirty="0">
                <a:solidFill>
                  <a:srgbClr val="5C8526"/>
                </a:solidFill>
                <a:latin typeface="Verdana" pitchFamily="32" charset="0"/>
              </a:rPr>
              <a:t>, I. Navarro, A.J. </a:t>
            </a:r>
            <a:r>
              <a:rPr lang="en-GB" sz="2000" dirty="0" err="1">
                <a:solidFill>
                  <a:srgbClr val="5C8526"/>
                </a:solidFill>
                <a:latin typeface="Verdana" pitchFamily="32" charset="0"/>
              </a:rPr>
              <a:t>Pérez-Luque</a:t>
            </a:r>
            <a:endParaRPr lang="en-GB" sz="2000" dirty="0">
              <a:solidFill>
                <a:srgbClr val="5C8526"/>
              </a:solidFill>
              <a:latin typeface="Verdana" pitchFamily="32" charset="0"/>
            </a:endParaRPr>
          </a:p>
          <a:p>
            <a:pPr algn="ctr">
              <a:spcBef>
                <a:spcPts val="500"/>
              </a:spcBef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 dirty="0">
                <a:solidFill>
                  <a:srgbClr val="5C8526"/>
                </a:solidFill>
                <a:latin typeface="Verdana" pitchFamily="32" charset="0"/>
              </a:rPr>
              <a:t>R. Zamora</a:t>
            </a: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565150" y="5905500"/>
            <a:ext cx="8083550" cy="514350"/>
          </a:xfrm>
          <a:prstGeom prst="rect">
            <a:avLst/>
          </a:prstGeom>
          <a:solidFill>
            <a:srgbClr val="5C8526"/>
          </a:solidFill>
          <a:ln w="9525">
            <a:noFill/>
            <a:round/>
            <a:headEnd/>
            <a:tailEnd/>
          </a:ln>
          <a:effectLst/>
        </p:spPr>
        <p:txBody>
          <a:bodyPr anchor="ctr" anchorCtr="1"/>
          <a:lstStyle/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2" charset="0"/>
              </a:rPr>
              <a:t>http://sl.ugr.es/IUFRO2010_GONZALEZ_P</a:t>
            </a:r>
          </a:p>
        </p:txBody>
      </p:sp>
      <p:pic>
        <p:nvPicPr>
          <p:cNvPr id="2050" name="Picture 2" descr="http://www.ebd.csic.es/Imagenes/logotipos/logotipoEBDCSICp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4797152"/>
            <a:ext cx="1533281" cy="1005451"/>
          </a:xfrm>
          <a:prstGeom prst="rect">
            <a:avLst/>
          </a:prstGeom>
          <a:noFill/>
        </p:spPr>
      </p:pic>
      <p:pic>
        <p:nvPicPr>
          <p:cNvPr id="2054" name="Picture 6" descr="UG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5013176"/>
            <a:ext cx="2047875" cy="6762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85760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467544" y="404664"/>
            <a:ext cx="8229600" cy="579438"/>
          </a:xfrm>
          <a:prstGeom prst="rect">
            <a:avLst/>
          </a:prstGeom>
          <a:solidFill>
            <a:srgbClr val="5C8526"/>
          </a:solidFill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2" charset="0"/>
              </a:rPr>
              <a:t>SINFONEVADA</a:t>
            </a:r>
          </a:p>
        </p:txBody>
      </p:sp>
      <p:pic>
        <p:nvPicPr>
          <p:cNvPr id="9" name="27 Imagen" descr="VEGETATION.jpg"/>
          <p:cNvPicPr>
            <a:picLocks noChangeAspect="1"/>
          </p:cNvPicPr>
          <p:nvPr/>
        </p:nvPicPr>
        <p:blipFill>
          <a:blip r:embed="rId3" cstate="print"/>
          <a:srcRect t="14479" r="6250"/>
          <a:stretch>
            <a:fillRect/>
          </a:stretch>
        </p:blipFill>
        <p:spPr bwMode="auto">
          <a:xfrm>
            <a:off x="285750" y="1928813"/>
            <a:ext cx="8572500" cy="464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AutoShape 8"/>
          <p:cNvSpPr>
            <a:spLocks noChangeAspect="1" noChangeArrowheads="1" noTextEdit="1"/>
          </p:cNvSpPr>
          <p:nvPr/>
        </p:nvSpPr>
        <p:spPr bwMode="auto">
          <a:xfrm>
            <a:off x="6000750" y="4572000"/>
            <a:ext cx="2446338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ES"/>
          </a:p>
        </p:txBody>
      </p:sp>
      <p:grpSp>
        <p:nvGrpSpPr>
          <p:cNvPr id="11" name="26 Grupo"/>
          <p:cNvGrpSpPr>
            <a:grpSpLocks/>
          </p:cNvGrpSpPr>
          <p:nvPr/>
        </p:nvGrpSpPr>
        <p:grpSpPr bwMode="auto">
          <a:xfrm>
            <a:off x="6500815" y="4643426"/>
            <a:ext cx="2109197" cy="1664841"/>
            <a:chOff x="6000750" y="4916488"/>
            <a:chExt cx="1283476" cy="1374491"/>
          </a:xfrm>
        </p:grpSpPr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6000750" y="4916488"/>
              <a:ext cx="249232" cy="125821"/>
            </a:xfrm>
            <a:prstGeom prst="rect">
              <a:avLst/>
            </a:prstGeom>
            <a:solidFill>
              <a:srgbClr val="A87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defRPr/>
              </a:pPr>
              <a:endParaRPr lang="en-US" sz="1400">
                <a:latin typeface="+mj-lt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6294419" y="4930905"/>
              <a:ext cx="390765" cy="177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>
                <a:defRPr/>
              </a:pPr>
              <a:r>
                <a:rPr lang="en-US" sz="1400" dirty="0" err="1">
                  <a:solidFill>
                    <a:srgbClr val="000000"/>
                  </a:solidFill>
                  <a:latin typeface="+mj-lt"/>
                </a:rPr>
                <a:t>Matorral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6000750" y="5086871"/>
              <a:ext cx="249232" cy="123200"/>
            </a:xfrm>
            <a:prstGeom prst="rect">
              <a:avLst/>
            </a:prstGeom>
            <a:solidFill>
              <a:srgbClr val="A8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defRPr/>
              </a:pPr>
              <a:endParaRPr lang="en-US" sz="1400">
                <a:latin typeface="+mj-lt"/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6294419" y="5098666"/>
              <a:ext cx="524792" cy="177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>
                <a:defRPr/>
              </a:pPr>
              <a:r>
                <a:rPr lang="en-US" sz="1400" dirty="0">
                  <a:solidFill>
                    <a:srgbClr val="000000"/>
                  </a:solidFill>
                  <a:latin typeface="+mj-lt"/>
                </a:rPr>
                <a:t>Pinar </a:t>
              </a:r>
              <a:r>
                <a:rPr lang="en-US" sz="1400" dirty="0" err="1">
                  <a:solidFill>
                    <a:srgbClr val="000000"/>
                  </a:solidFill>
                  <a:latin typeface="+mj-lt"/>
                </a:rPr>
                <a:t>denso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6000750" y="5254632"/>
              <a:ext cx="249232" cy="125821"/>
            </a:xfrm>
            <a:prstGeom prst="rect">
              <a:avLst/>
            </a:prstGeom>
            <a:solidFill>
              <a:srgbClr val="D79E9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defRPr/>
              </a:pPr>
              <a:endParaRPr lang="en-US" sz="1400">
                <a:latin typeface="+mj-lt"/>
              </a:endParaRPr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6294419" y="5269049"/>
              <a:ext cx="968349" cy="177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>
                <a:defRPr/>
              </a:pPr>
              <a:r>
                <a:rPr lang="en-US" sz="1400" dirty="0" err="1">
                  <a:solidFill>
                    <a:srgbClr val="000000"/>
                  </a:solidFill>
                  <a:latin typeface="+mj-lt"/>
                </a:rPr>
                <a:t>Pinares</a:t>
              </a:r>
              <a:r>
                <a:rPr lang="en-US" sz="1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+mj-lt"/>
                </a:rPr>
                <a:t>mixtos</a:t>
              </a:r>
              <a:r>
                <a:rPr lang="en-US" sz="1400" dirty="0">
                  <a:solidFill>
                    <a:srgbClr val="000000"/>
                  </a:solidFill>
                  <a:latin typeface="+mj-lt"/>
                </a:rPr>
                <a:t> y </a:t>
              </a:r>
              <a:r>
                <a:rPr lang="en-US" sz="1400" dirty="0" err="1">
                  <a:solidFill>
                    <a:srgbClr val="000000"/>
                  </a:solidFill>
                  <a:latin typeface="+mj-lt"/>
                </a:rPr>
                <a:t>laxos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6000750" y="5425015"/>
              <a:ext cx="249232" cy="123200"/>
            </a:xfrm>
            <a:prstGeom prst="rect">
              <a:avLst/>
            </a:prstGeom>
            <a:solidFill>
              <a:srgbClr val="2673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defRPr/>
              </a:pPr>
              <a:endParaRPr lang="en-US" sz="1400">
                <a:latin typeface="+mj-lt"/>
              </a:endParaRPr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6294418" y="5436810"/>
              <a:ext cx="989808" cy="177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>
                <a:defRPr/>
              </a:pPr>
              <a:r>
                <a:rPr lang="en-US" sz="1400" dirty="0" err="1">
                  <a:solidFill>
                    <a:srgbClr val="000000"/>
                  </a:solidFill>
                  <a:latin typeface="+mj-lt"/>
                </a:rPr>
                <a:t>Encinares</a:t>
              </a:r>
              <a:r>
                <a:rPr lang="en-US" sz="1400" dirty="0">
                  <a:solidFill>
                    <a:srgbClr val="000000"/>
                  </a:solidFill>
                  <a:latin typeface="+mj-lt"/>
                </a:rPr>
                <a:t> y </a:t>
              </a:r>
              <a:r>
                <a:rPr lang="en-US" sz="1400" dirty="0" err="1">
                  <a:solidFill>
                    <a:srgbClr val="000000"/>
                  </a:solidFill>
                  <a:latin typeface="+mj-lt"/>
                </a:rPr>
                <a:t>robledales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6000750" y="5594087"/>
              <a:ext cx="249232" cy="124511"/>
            </a:xfrm>
            <a:prstGeom prst="rect">
              <a:avLst/>
            </a:prstGeom>
            <a:solidFill>
              <a:srgbClr val="005CE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defRPr/>
              </a:pPr>
              <a:endParaRPr lang="en-US" sz="1400">
                <a:latin typeface="+mj-lt"/>
              </a:endParaRPr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6294418" y="5607193"/>
              <a:ext cx="358965" cy="177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>
                <a:defRPr/>
              </a:pPr>
              <a:r>
                <a:rPr lang="en-US" sz="1400" dirty="0" err="1">
                  <a:solidFill>
                    <a:srgbClr val="000000"/>
                  </a:solidFill>
                  <a:latin typeface="+mj-lt"/>
                </a:rPr>
                <a:t>Riparios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6000750" y="5763159"/>
              <a:ext cx="249232" cy="123200"/>
            </a:xfrm>
            <a:prstGeom prst="rect">
              <a:avLst/>
            </a:prstGeom>
            <a:solidFill>
              <a:srgbClr val="55FF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defRPr/>
              </a:pPr>
              <a:endParaRPr lang="en-US" sz="1400">
                <a:latin typeface="+mj-lt"/>
              </a:endParaRPr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6294418" y="5774954"/>
              <a:ext cx="359043" cy="177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>
                <a:defRPr/>
              </a:pPr>
              <a:r>
                <a:rPr lang="en-US" sz="1400" dirty="0" err="1">
                  <a:solidFill>
                    <a:srgbClr val="000000"/>
                  </a:solidFill>
                  <a:latin typeface="+mj-lt"/>
                </a:rPr>
                <a:t>Agrícola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000750" y="5932231"/>
              <a:ext cx="249232" cy="124511"/>
            </a:xfrm>
            <a:prstGeom prst="rect">
              <a:avLst/>
            </a:prstGeom>
            <a:solidFill>
              <a:srgbClr val="B2B2B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>
                <a:defRPr/>
              </a:pPr>
              <a:endParaRPr lang="en-US" sz="1400">
                <a:latin typeface="+mj-lt"/>
              </a:endParaRPr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6294418" y="5945337"/>
              <a:ext cx="246009" cy="177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>
                <a:defRPr/>
              </a:pPr>
              <a:r>
                <a:rPr lang="en-US" sz="1400" dirty="0" err="1">
                  <a:solidFill>
                    <a:srgbClr val="000000"/>
                  </a:solidFill>
                  <a:latin typeface="+mj-lt"/>
                </a:rPr>
                <a:t>Otros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6000750" y="6101303"/>
              <a:ext cx="249232" cy="124510"/>
            </a:xfrm>
            <a:prstGeom prst="rect">
              <a:avLst/>
            </a:prstGeom>
            <a:noFill/>
            <a:ln w="3">
              <a:solidFill>
                <a:srgbClr val="FF0000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algn="l">
                <a:defRPr/>
              </a:pPr>
              <a:endParaRPr lang="en-US" sz="1400">
                <a:latin typeface="+mj-lt"/>
              </a:endParaRPr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6294418" y="6113109"/>
              <a:ext cx="724838" cy="177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>
                <a:defRPr/>
              </a:pPr>
              <a:r>
                <a:rPr lang="en-US" sz="1400" dirty="0" err="1">
                  <a:solidFill>
                    <a:srgbClr val="000000"/>
                  </a:solidFill>
                  <a:latin typeface="+mj-lt"/>
                </a:rPr>
                <a:t>Parque</a:t>
              </a:r>
              <a:r>
                <a:rPr lang="en-US" sz="14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+mj-lt"/>
                </a:rPr>
                <a:t>Nacional</a:t>
              </a:r>
              <a:endParaRPr lang="en-US" sz="1400" dirty="0">
                <a:latin typeface="+mj-lt"/>
              </a:endParaRPr>
            </a:p>
          </p:txBody>
        </p:sp>
      </p:grpSp>
      <p:cxnSp>
        <p:nvCxnSpPr>
          <p:cNvPr id="28" name="27 Conector recto de flecha"/>
          <p:cNvCxnSpPr/>
          <p:nvPr/>
        </p:nvCxnSpPr>
        <p:spPr>
          <a:xfrm flipV="1">
            <a:off x="7786688" y="2571750"/>
            <a:ext cx="1000125" cy="642938"/>
          </a:xfrm>
          <a:prstGeom prst="straightConnector1">
            <a:avLst/>
          </a:prstGeom>
          <a:ln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30 CuadroTexto"/>
          <p:cNvSpPr txBox="1">
            <a:spLocks noChangeArrowheads="1"/>
          </p:cNvSpPr>
          <p:nvPr/>
        </p:nvSpPr>
        <p:spPr bwMode="auto">
          <a:xfrm>
            <a:off x="8215313" y="2857500"/>
            <a:ext cx="14287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s-ES" sz="1400" dirty="0">
                <a:solidFill>
                  <a:schemeClr val="accent1"/>
                </a:solidFill>
              </a:rPr>
              <a:t>10 Km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319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://alfresco.iecolab.es:8080/alfresco/d/d/workspace/SpacesStore/f6809749-0d97-4774-961d-5d1abbe146aa/natura/05/mapas/pisos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124744"/>
            <a:ext cx="3106479" cy="2160000"/>
          </a:xfrm>
          <a:prstGeom prst="rect">
            <a:avLst/>
          </a:prstGeom>
          <a:noFill/>
        </p:spPr>
      </p:pic>
      <p:pic>
        <p:nvPicPr>
          <p:cNvPr id="49156" name="Picture 4" descr="pulsa para ampliar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89675" y="980728"/>
            <a:ext cx="3648648" cy="2160000"/>
          </a:xfrm>
          <a:prstGeom prst="rect">
            <a:avLst/>
          </a:prstGeom>
          <a:noFill/>
        </p:spPr>
      </p:pic>
      <p:pic>
        <p:nvPicPr>
          <p:cNvPr id="49158" name="Picture 6" descr="pulsa para ampliar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1560" y="3356992"/>
            <a:ext cx="3648648" cy="2160000"/>
          </a:xfrm>
          <a:prstGeom prst="rect">
            <a:avLst/>
          </a:prstGeom>
          <a:noFill/>
        </p:spPr>
      </p:pic>
      <p:pic>
        <p:nvPicPr>
          <p:cNvPr id="49160" name="Picture 8" descr="pulsa para ampliar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04049" y="3213216"/>
            <a:ext cx="3648647" cy="2160000"/>
          </a:xfrm>
          <a:prstGeom prst="rect">
            <a:avLst/>
          </a:prstGeom>
          <a:noFill/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467544" y="404664"/>
            <a:ext cx="8229600" cy="579438"/>
          </a:xfrm>
          <a:prstGeom prst="rect">
            <a:avLst/>
          </a:prstGeom>
          <a:solidFill>
            <a:srgbClr val="5C8526"/>
          </a:solidFill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2" charset="0"/>
              </a:rPr>
              <a:t>SINFONEVADA - </a:t>
            </a:r>
            <a:r>
              <a:rPr lang="en-GB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2" charset="0"/>
              </a:rPr>
              <a:t>Estratificación</a:t>
            </a:r>
            <a:endParaRPr lang="en-GB" sz="32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itchFamily="32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2051720" y="2636912"/>
            <a:ext cx="199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Pisos bioclimáticos 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6660232" y="2708920"/>
            <a:ext cx="122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Vegetación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2051720" y="5229200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Suelo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6876256" y="5157192"/>
            <a:ext cx="128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Orientación</a:t>
            </a:r>
          </a:p>
        </p:txBody>
      </p:sp>
      <p:sp>
        <p:nvSpPr>
          <p:cNvPr id="13" name="Text Box 1"/>
          <p:cNvSpPr txBox="1">
            <a:spLocks noChangeArrowheads="1"/>
          </p:cNvSpPr>
          <p:nvPr/>
        </p:nvSpPr>
        <p:spPr bwMode="auto">
          <a:xfrm>
            <a:off x="683568" y="5661248"/>
            <a:ext cx="8229600" cy="100870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marL="339725" indent="-339725">
              <a:spcBef>
                <a:spcPts val="600"/>
              </a:spcBef>
              <a:buClr>
                <a:srgbClr val="A8DE0E"/>
              </a:buClr>
              <a:buSzPct val="80000"/>
              <a:buFont typeface="Wingdings" pitchFamily="2" charset="2"/>
              <a:buChar char="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r>
              <a:rPr lang="es-E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25 estratos. &gt;20 puntos por estrato</a:t>
            </a:r>
          </a:p>
          <a:p>
            <a:pPr>
              <a:spcBef>
                <a:spcPts val="600"/>
              </a:spcBef>
              <a:buClr>
                <a:srgbClr val="A8DE0E"/>
              </a:buClr>
              <a:buSzPct val="8000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endParaRPr lang="es-ES" sz="24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9182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467544" y="404664"/>
            <a:ext cx="8229600" cy="579438"/>
          </a:xfrm>
          <a:prstGeom prst="rect">
            <a:avLst/>
          </a:prstGeom>
          <a:solidFill>
            <a:srgbClr val="5C8526"/>
          </a:solidFill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2" charset="0"/>
              </a:rPr>
              <a:t>SINFONEVADA - </a:t>
            </a:r>
            <a:r>
              <a:rPr lang="en-GB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2" charset="0"/>
              </a:rPr>
              <a:t>Inventario</a:t>
            </a:r>
            <a:endParaRPr lang="en-GB" sz="32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itchFamily="32" charset="0"/>
            </a:endParaRPr>
          </a:p>
        </p:txBody>
      </p:sp>
      <p:pic>
        <p:nvPicPr>
          <p:cNvPr id="2" name="Imagen 1" descr="Screen Shot 2020-01-15 at 14.04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62" y="1565911"/>
            <a:ext cx="7895672" cy="391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82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2771799" y="1700213"/>
            <a:ext cx="5926113" cy="100870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marL="339725" indent="-339725">
              <a:spcBef>
                <a:spcPts val="600"/>
              </a:spcBef>
              <a:buClr>
                <a:srgbClr val="A8DE0E"/>
              </a:buClr>
              <a:buSzPct val="80000"/>
              <a:buFont typeface="Wingdings" pitchFamily="2" charset="2"/>
              <a:buChar char="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endParaRPr lang="es-ES" sz="24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467544" y="1556792"/>
            <a:ext cx="8229600" cy="100870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marL="339725" indent="-339725">
              <a:spcBef>
                <a:spcPts val="600"/>
              </a:spcBef>
              <a:buClr>
                <a:srgbClr val="A8DE0E"/>
              </a:buClr>
              <a:buSzPct val="80000"/>
              <a:buFont typeface="Wingdings" pitchFamily="2" charset="2"/>
              <a:buChar char="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r>
              <a:rPr lang="es-ES" sz="2400" dirty="0">
                <a:solidFill>
                  <a:srgbClr val="000000"/>
                </a:solidFill>
              </a:rPr>
              <a:t>1. Delimitación parcela muestreo con </a:t>
            </a:r>
            <a:r>
              <a:rPr lang="es-ES" sz="2400" dirty="0" err="1">
                <a:solidFill>
                  <a:srgbClr val="000000"/>
                </a:solidFill>
              </a:rPr>
              <a:t>relascopio</a:t>
            </a:r>
            <a:endParaRPr lang="es-ES" sz="2400" dirty="0">
              <a:solidFill>
                <a:srgbClr val="000000"/>
              </a:solidFill>
            </a:endParaRPr>
          </a:p>
          <a:p>
            <a:pPr marL="339725" indent="-339725">
              <a:spcBef>
                <a:spcPts val="600"/>
              </a:spcBef>
              <a:buClr>
                <a:srgbClr val="A8DE0E"/>
              </a:buClr>
              <a:buSzPct val="80000"/>
              <a:buFont typeface="Wingdings" pitchFamily="2" charset="2"/>
              <a:buChar char="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r>
              <a:rPr lang="es-ES" sz="2400" dirty="0">
                <a:solidFill>
                  <a:srgbClr val="000000"/>
                </a:solidFill>
              </a:rPr>
              <a:t>Identificación y diámetro de árboles en la parcela</a:t>
            </a:r>
          </a:p>
          <a:p>
            <a:pPr marL="339725" indent="-339725">
              <a:spcBef>
                <a:spcPts val="600"/>
              </a:spcBef>
              <a:buClr>
                <a:srgbClr val="A8DE0E"/>
              </a:buClr>
              <a:buSzPct val="80000"/>
              <a:buFont typeface="Wingdings" pitchFamily="2" charset="2"/>
              <a:buChar char="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r>
              <a:rPr lang="es-ES" sz="2400" dirty="0">
                <a:solidFill>
                  <a:srgbClr val="000000"/>
                </a:solidFill>
              </a:rPr>
              <a:t>2. Medición árboles tipo: diámetro basal, normal, altura…</a:t>
            </a:r>
          </a:p>
          <a:p>
            <a:pPr marL="339725" indent="-339725">
              <a:spcBef>
                <a:spcPts val="600"/>
              </a:spcBef>
              <a:buClr>
                <a:srgbClr val="A8DE0E"/>
              </a:buClr>
              <a:buSzPct val="80000"/>
              <a:buFont typeface="Wingdings" pitchFamily="2" charset="2"/>
              <a:buChar char="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endParaRPr lang="es-ES" sz="24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t="34742"/>
          <a:stretch>
            <a:fillRect/>
          </a:stretch>
        </p:blipFill>
        <p:spPr bwMode="auto">
          <a:xfrm>
            <a:off x="179512" y="3429000"/>
            <a:ext cx="3488425" cy="28800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3429000"/>
            <a:ext cx="2160000" cy="28800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56177" y="3429000"/>
            <a:ext cx="2563619" cy="28800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</p:pic>
      <p:sp>
        <p:nvSpPr>
          <p:cNvPr id="9" name="Text Box 29"/>
          <p:cNvSpPr txBox="1">
            <a:spLocks noChangeArrowheads="1"/>
          </p:cNvSpPr>
          <p:nvPr/>
        </p:nvSpPr>
        <p:spPr bwMode="auto">
          <a:xfrm>
            <a:off x="405062" y="211138"/>
            <a:ext cx="86048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s-ES_tradnl" sz="2200" b="1" i="1" dirty="0">
                <a:solidFill>
                  <a:srgbClr val="1E582F"/>
                </a:solidFill>
                <a:latin typeface="Verdana" charset="0"/>
              </a:rPr>
              <a:t>Toma de datos y modelización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24014" y="736488"/>
            <a:ext cx="502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Inventarios forestales: </a:t>
            </a:r>
            <a:r>
              <a:rPr lang="es-ES" dirty="0" err="1"/>
              <a:t>sinfonevada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8940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creen Shot 2020-01-15 at 14.00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07" y="2828980"/>
            <a:ext cx="3411898" cy="4029019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2771799" y="1700213"/>
            <a:ext cx="5926113" cy="100870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marL="339725" indent="-339725">
              <a:spcBef>
                <a:spcPts val="600"/>
              </a:spcBef>
              <a:buClr>
                <a:srgbClr val="A8DE0E"/>
              </a:buClr>
              <a:buSzPct val="80000"/>
              <a:buFont typeface="Wingdings" pitchFamily="2" charset="2"/>
              <a:buChar char="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endParaRPr lang="es-ES" sz="24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539552" y="1844824"/>
            <a:ext cx="8229600" cy="100870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marL="339725" indent="-339725">
              <a:spcBef>
                <a:spcPts val="600"/>
              </a:spcBef>
              <a:buClr>
                <a:srgbClr val="A8DE0E"/>
              </a:buClr>
              <a:buSzPct val="80000"/>
              <a:buFont typeface="Wingdings" pitchFamily="2" charset="2"/>
              <a:buChar char="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r>
              <a:rPr lang="es-ES" sz="2400" dirty="0">
                <a:solidFill>
                  <a:srgbClr val="000000"/>
                </a:solidFill>
              </a:rPr>
              <a:t>Inventario florístico (10m) : </a:t>
            </a:r>
            <a:r>
              <a:rPr lang="es-ES" sz="2400" dirty="0" err="1">
                <a:solidFill>
                  <a:srgbClr val="000000"/>
                </a:solidFill>
              </a:rPr>
              <a:t>Fcc</a:t>
            </a:r>
            <a:r>
              <a:rPr lang="es-ES" sz="2400" dirty="0">
                <a:solidFill>
                  <a:srgbClr val="000000"/>
                </a:solidFill>
              </a:rPr>
              <a:t> y altura media</a:t>
            </a:r>
          </a:p>
          <a:p>
            <a:pPr marL="339725" indent="-339725">
              <a:spcBef>
                <a:spcPts val="600"/>
              </a:spcBef>
              <a:buClr>
                <a:srgbClr val="A8DE0E"/>
              </a:buClr>
              <a:buSzPct val="80000"/>
              <a:buFont typeface="Wingdings" pitchFamily="2" charset="2"/>
              <a:buChar char="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r>
              <a:rPr lang="es-ES" sz="2400" dirty="0">
                <a:solidFill>
                  <a:srgbClr val="000000"/>
                </a:solidFill>
              </a:rPr>
              <a:t>Inventario  pies menores y regeneración (5m): altura y diámetro</a:t>
            </a:r>
          </a:p>
          <a:p>
            <a:pPr marL="339725" indent="-339725">
              <a:spcBef>
                <a:spcPts val="600"/>
              </a:spcBef>
              <a:buClr>
                <a:srgbClr val="A8DE0E"/>
              </a:buClr>
              <a:buSzPct val="80000"/>
              <a:buFont typeface="Wingdings" pitchFamily="2" charset="2"/>
              <a:buChar char="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endParaRPr lang="es-ES" sz="24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467544" y="404664"/>
            <a:ext cx="8229600" cy="579438"/>
          </a:xfrm>
          <a:prstGeom prst="rect">
            <a:avLst/>
          </a:prstGeom>
          <a:solidFill>
            <a:srgbClr val="5C8526"/>
          </a:solidFill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2" charset="0"/>
              </a:rPr>
              <a:t>SINFONEVADA - </a:t>
            </a:r>
            <a:r>
              <a:rPr lang="en-GB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2" charset="0"/>
              </a:rPr>
              <a:t>Inventario</a:t>
            </a:r>
            <a:endParaRPr lang="en-GB" sz="32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itchFamily="32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3068960"/>
            <a:ext cx="2967033" cy="324000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</p:pic>
      <p:sp>
        <p:nvSpPr>
          <p:cNvPr id="6" name="CuadroTexto 5"/>
          <p:cNvSpPr txBox="1"/>
          <p:nvPr/>
        </p:nvSpPr>
        <p:spPr>
          <a:xfrm rot="17106188">
            <a:off x="977517" y="4268970"/>
            <a:ext cx="60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20x20</a:t>
            </a:r>
          </a:p>
        </p:txBody>
      </p:sp>
      <p:sp>
        <p:nvSpPr>
          <p:cNvPr id="9" name="CuadroTexto 8"/>
          <p:cNvSpPr txBox="1"/>
          <p:nvPr/>
        </p:nvSpPr>
        <p:spPr>
          <a:xfrm rot="610162">
            <a:off x="1629330" y="5659636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10 m</a:t>
            </a:r>
          </a:p>
        </p:txBody>
      </p:sp>
      <p:sp>
        <p:nvSpPr>
          <p:cNvPr id="10" name="CuadroTexto 9"/>
          <p:cNvSpPr txBox="1"/>
          <p:nvPr/>
        </p:nvSpPr>
        <p:spPr>
          <a:xfrm rot="610162">
            <a:off x="3162417" y="5917870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5m</a:t>
            </a:r>
          </a:p>
        </p:txBody>
      </p:sp>
    </p:spTree>
    <p:extLst>
      <p:ext uri="{BB962C8B-B14F-4D97-AF65-F5344CB8AC3E}">
        <p14:creationId xmlns:p14="http://schemas.microsoft.com/office/powerpoint/2010/main" val="3393364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2771799" y="1700213"/>
            <a:ext cx="5926113" cy="100870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marL="339725" indent="-339725">
              <a:spcBef>
                <a:spcPts val="600"/>
              </a:spcBef>
              <a:buClr>
                <a:srgbClr val="A8DE0E"/>
              </a:buClr>
              <a:buSzPct val="80000"/>
              <a:buFont typeface="Wingdings" pitchFamily="2" charset="2"/>
              <a:buChar char="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endParaRPr lang="es-ES" sz="24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02295" y="1196752"/>
            <a:ext cx="6169905" cy="482453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marL="339725" indent="-339725">
              <a:spcBef>
                <a:spcPts val="600"/>
              </a:spcBef>
              <a:buClr>
                <a:srgbClr val="A8DE0E"/>
              </a:buClr>
              <a:buSzPct val="80000"/>
              <a:buFont typeface="Wingdings" pitchFamily="2" charset="2"/>
              <a:buChar char="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r>
              <a:rPr lang="es-ES" sz="2000" dirty="0">
                <a:solidFill>
                  <a:srgbClr val="000000"/>
                </a:solidFill>
              </a:rPr>
              <a:t>3. Caracterización de la masa forestal (</a:t>
            </a:r>
            <a:r>
              <a:rPr lang="es-ES" sz="2000" dirty="0" err="1">
                <a:solidFill>
                  <a:srgbClr val="000000"/>
                </a:solidFill>
              </a:rPr>
              <a:t>max</a:t>
            </a:r>
            <a:r>
              <a:rPr lang="es-ES" sz="2000" dirty="0">
                <a:solidFill>
                  <a:srgbClr val="000000"/>
                </a:solidFill>
              </a:rPr>
              <a:t> 3 especies): </a:t>
            </a:r>
            <a:r>
              <a:rPr lang="es-ES" sz="2000" dirty="0"/>
              <a:t>especie, estado, ocupación, fracción de cabida cubierta (</a:t>
            </a:r>
            <a:r>
              <a:rPr lang="es-ES" sz="2000" dirty="0" err="1"/>
              <a:t>Fcc</a:t>
            </a:r>
            <a:r>
              <a:rPr lang="es-ES" sz="2000" dirty="0"/>
              <a:t>), edad, origen y fuente de información</a:t>
            </a:r>
          </a:p>
          <a:p>
            <a:pPr marL="339725" indent="-339725">
              <a:spcBef>
                <a:spcPts val="600"/>
              </a:spcBef>
              <a:buClr>
                <a:srgbClr val="A8DE0E"/>
              </a:buClr>
              <a:buSzPct val="80000"/>
              <a:buFont typeface="Wingdings" pitchFamily="2" charset="2"/>
              <a:buChar char="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r>
              <a:rPr lang="es-ES" sz="2000" dirty="0"/>
              <a:t>4. Estado </a:t>
            </a:r>
            <a:r>
              <a:rPr lang="es-ES" sz="2000" dirty="0" err="1"/>
              <a:t>selvícola</a:t>
            </a:r>
            <a:r>
              <a:rPr lang="es-ES" sz="2000" dirty="0"/>
              <a:t>:  </a:t>
            </a:r>
          </a:p>
          <a:p>
            <a:pPr marL="796925" lvl="1" indent="-339725">
              <a:spcBef>
                <a:spcPts val="600"/>
              </a:spcBef>
              <a:buClr>
                <a:srgbClr val="A8DE0E"/>
              </a:buClr>
              <a:buSzPct val="80000"/>
              <a:buFont typeface="Wingdings" pitchFamily="2" charset="2"/>
              <a:buChar char="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r>
              <a:rPr lang="es-ES" sz="2000" dirty="0"/>
              <a:t>Vegetación: distribución, composición específica, </a:t>
            </a:r>
            <a:r>
              <a:rPr lang="es-ES" sz="2000" dirty="0" err="1"/>
              <a:t>Fcc</a:t>
            </a:r>
            <a:r>
              <a:rPr lang="es-ES" sz="2000" dirty="0"/>
              <a:t> por tipo de vegetación.</a:t>
            </a:r>
          </a:p>
          <a:p>
            <a:pPr marL="796925" lvl="1" indent="-339725">
              <a:spcBef>
                <a:spcPts val="600"/>
              </a:spcBef>
              <a:buClr>
                <a:srgbClr val="A8DE0E"/>
              </a:buClr>
              <a:buSzPct val="80000"/>
              <a:buFont typeface="Wingdings" pitchFamily="2" charset="2"/>
              <a:buChar char="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r>
              <a:rPr lang="es-ES" sz="2000" dirty="0"/>
              <a:t>Gestión: los trabajos de preparación del suelo, cortas y trabajos culturales y daños biótico o abiótico, así como la causa </a:t>
            </a:r>
          </a:p>
          <a:p>
            <a:pPr marL="339725" indent="-339725">
              <a:spcBef>
                <a:spcPts val="600"/>
              </a:spcBef>
              <a:buClr>
                <a:srgbClr val="A8DE0E"/>
              </a:buClr>
              <a:buSzPct val="80000"/>
              <a:buFont typeface="Wingdings" pitchFamily="2" charset="2"/>
              <a:buChar char="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r>
              <a:rPr lang="es-ES" sz="2000" dirty="0"/>
              <a:t>5. Parcela: erosión, pendiente, orientación y </a:t>
            </a:r>
            <a:r>
              <a:rPr lang="es-ES" sz="2000" dirty="0" err="1"/>
              <a:t>pedregosidad</a:t>
            </a:r>
            <a:r>
              <a:rPr lang="es-ES" sz="2000" dirty="0"/>
              <a:t>.</a:t>
            </a:r>
          </a:p>
          <a:p>
            <a:pPr marL="796925" lvl="1" indent="-339725">
              <a:spcBef>
                <a:spcPts val="600"/>
              </a:spcBef>
              <a:buClr>
                <a:srgbClr val="A8DE0E"/>
              </a:buClr>
              <a:buSzPct val="80000"/>
              <a:buFont typeface="Wingdings" pitchFamily="2" charset="2"/>
              <a:buChar char="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endParaRPr lang="es-ES" sz="2000" dirty="0"/>
          </a:p>
          <a:p>
            <a:pPr marL="796925" lvl="1" indent="-339725">
              <a:spcBef>
                <a:spcPts val="600"/>
              </a:spcBef>
              <a:buClr>
                <a:srgbClr val="A8DE0E"/>
              </a:buClr>
              <a:buSzPct val="8000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endParaRPr lang="es-ES" sz="2000" dirty="0"/>
          </a:p>
          <a:p>
            <a:pPr marL="339725" indent="-339725">
              <a:spcBef>
                <a:spcPts val="600"/>
              </a:spcBef>
              <a:buClr>
                <a:srgbClr val="A8DE0E"/>
              </a:buClr>
              <a:buSzPct val="80000"/>
              <a:buFont typeface="Wingdings" pitchFamily="2" charset="2"/>
              <a:buChar char="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endParaRPr lang="es-ES" sz="2000" dirty="0">
              <a:solidFill>
                <a:srgbClr val="000000"/>
              </a:solidFill>
            </a:endParaRPr>
          </a:p>
          <a:p>
            <a:pPr marL="339725" indent="-339725">
              <a:spcBef>
                <a:spcPts val="600"/>
              </a:spcBef>
              <a:buClr>
                <a:srgbClr val="A8DE0E"/>
              </a:buClr>
              <a:buSzPct val="80000"/>
              <a:buFont typeface="Wingdings" pitchFamily="2" charset="2"/>
              <a:buChar char="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endParaRPr lang="es-ES" sz="20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467544" y="404664"/>
            <a:ext cx="8229600" cy="579438"/>
          </a:xfrm>
          <a:prstGeom prst="rect">
            <a:avLst/>
          </a:prstGeom>
          <a:solidFill>
            <a:srgbClr val="5C8526"/>
          </a:solidFill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2" charset="0"/>
              </a:rPr>
              <a:t>SINFONEVADA - </a:t>
            </a:r>
            <a:r>
              <a:rPr lang="en-GB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2" charset="0"/>
              </a:rPr>
              <a:t>Inventario</a:t>
            </a:r>
            <a:endParaRPr lang="en-GB" sz="32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Verdana" pitchFamily="32" charset="0"/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1988840"/>
            <a:ext cx="2130707" cy="346560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1221986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4331</TotalTime>
  <Words>540</Words>
  <Application>Microsoft Macintosh PowerPoint</Application>
  <PresentationFormat>On-screen Show (4:3)</PresentationFormat>
  <Paragraphs>62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Verdana</vt:lpstr>
      <vt:lpstr>Wingdings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Francisco Bonet</dc:creator>
  <cp:keywords/>
  <dc:description/>
  <cp:lastModifiedBy>Francisco Javier Bonet García</cp:lastModifiedBy>
  <cp:revision>57</cp:revision>
  <dcterms:created xsi:type="dcterms:W3CDTF">2016-03-13T07:10:13Z</dcterms:created>
  <dcterms:modified xsi:type="dcterms:W3CDTF">2021-01-19T12:58:34Z</dcterms:modified>
  <cp:category/>
</cp:coreProperties>
</file>